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95" d="100"/>
          <a:sy n="95" d="100"/>
        </p:scale>
        <p:origin x="42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87084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280190" y="1914644"/>
            <a:ext cx="7556421" cy="195643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7702"/>
              </a:lnSpc>
              <a:buNone/>
            </a:pPr>
            <a:r>
              <a:rPr lang="en-US" sz="6162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Scrum para o Sistema de Reservas</a:t>
            </a:r>
            <a:endParaRPr lang="en-US" sz="6162" dirty="0"/>
          </a:p>
        </p:txBody>
      </p:sp>
      <p:sp>
        <p:nvSpPr>
          <p:cNvPr id="6" name="Text 3"/>
          <p:cNvSpPr/>
          <p:nvPr/>
        </p:nvSpPr>
        <p:spPr>
          <a:xfrm>
            <a:off x="6280190" y="4211241"/>
            <a:ext cx="7556421" cy="145161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Este documento detalha a aplicação do Scrum para o desenvolvimento de um sistema de reservas para um restaurante. O Scrum é um framework ágil que garante entregas incrementais e iterativas, adaptando-se às necessidades e mudanças durante o projeto.</a:t>
            </a:r>
            <a:endParaRPr lang="en-US" sz="1786" dirty="0"/>
          </a:p>
        </p:txBody>
      </p:sp>
      <p:sp>
        <p:nvSpPr>
          <p:cNvPr id="7" name="Shape 4"/>
          <p:cNvSpPr/>
          <p:nvPr/>
        </p:nvSpPr>
        <p:spPr>
          <a:xfrm>
            <a:off x="6280190" y="5934908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sp>
        <p:nvSpPr>
          <p:cNvPr id="9" name="Text 5"/>
          <p:cNvSpPr/>
          <p:nvPr/>
        </p:nvSpPr>
        <p:spPr>
          <a:xfrm>
            <a:off x="6756440" y="5918002"/>
            <a:ext cx="1166217" cy="39683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126"/>
              </a:lnSpc>
              <a:buNone/>
            </a:pPr>
            <a:endParaRPr lang="en-US" sz="2233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31743"/>
          </a:xfrm>
          <a:prstGeom prst="rect">
            <a:avLst/>
          </a:prstGeom>
          <a:solidFill>
            <a:srgbClr val="FFFCFA"/>
          </a:solidFill>
          <a:ln/>
        </p:spPr>
      </p:sp>
      <p:sp>
        <p:nvSpPr>
          <p:cNvPr id="5" name="Text 2"/>
          <p:cNvSpPr/>
          <p:nvPr/>
        </p:nvSpPr>
        <p:spPr>
          <a:xfrm>
            <a:off x="674489" y="529947"/>
            <a:ext cx="4818459" cy="60221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743"/>
              </a:lnSpc>
              <a:buNone/>
            </a:pPr>
            <a:r>
              <a:rPr lang="en-US" sz="3794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Papéis no Scrum</a:t>
            </a:r>
            <a:endParaRPr lang="en-US" sz="3794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489" y="1421249"/>
            <a:ext cx="481846" cy="48184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74489" y="2095738"/>
            <a:ext cx="2409230" cy="30122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371"/>
              </a:lnSpc>
              <a:buNone/>
            </a:pPr>
            <a:r>
              <a:rPr lang="en-US" sz="1897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Product Owner</a:t>
            </a:r>
            <a:endParaRPr lang="en-US" sz="1897" dirty="0"/>
          </a:p>
        </p:txBody>
      </p:sp>
      <p:sp>
        <p:nvSpPr>
          <p:cNvPr id="8" name="Text 4"/>
          <p:cNvSpPr/>
          <p:nvPr/>
        </p:nvSpPr>
        <p:spPr>
          <a:xfrm>
            <a:off x="674489" y="2512576"/>
            <a:ext cx="7795022" cy="61674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428"/>
              </a:lnSpc>
              <a:buNone/>
            </a:pPr>
            <a:r>
              <a:rPr lang="en-US" sz="1518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 Product Owner é o representante do restaurante, definindo os requisitos e prioridades do sistema.</a:t>
            </a:r>
            <a:endParaRPr lang="en-US" sz="1518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489" y="3707487"/>
            <a:ext cx="481846" cy="48184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674489" y="4381976"/>
            <a:ext cx="2409230" cy="30122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371"/>
              </a:lnSpc>
              <a:buNone/>
            </a:pPr>
            <a:r>
              <a:rPr lang="en-US" sz="1897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Scrum Master</a:t>
            </a:r>
            <a:endParaRPr lang="en-US" sz="1897" dirty="0"/>
          </a:p>
        </p:txBody>
      </p:sp>
      <p:sp>
        <p:nvSpPr>
          <p:cNvPr id="11" name="Text 6"/>
          <p:cNvSpPr/>
          <p:nvPr/>
        </p:nvSpPr>
        <p:spPr>
          <a:xfrm>
            <a:off x="674489" y="4798814"/>
            <a:ext cx="7795022" cy="61674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428"/>
              </a:lnSpc>
              <a:buNone/>
            </a:pPr>
            <a:r>
              <a:rPr lang="en-US" sz="1518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 Scrum Master facilita o processo Scrum, removendo obstáculos e garantindo o bom funcionamento da equipe.</a:t>
            </a:r>
            <a:endParaRPr lang="en-US" sz="1518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489" y="5993725"/>
            <a:ext cx="481846" cy="481846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674489" y="6668214"/>
            <a:ext cx="2839164" cy="30122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371"/>
              </a:lnSpc>
              <a:buNone/>
            </a:pPr>
            <a:r>
              <a:rPr lang="en-US" sz="1897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Equipe de Desenvolvimento</a:t>
            </a:r>
            <a:endParaRPr lang="en-US" sz="1897" dirty="0"/>
          </a:p>
        </p:txBody>
      </p:sp>
      <p:sp>
        <p:nvSpPr>
          <p:cNvPr id="14" name="Text 8"/>
          <p:cNvSpPr/>
          <p:nvPr/>
        </p:nvSpPr>
        <p:spPr>
          <a:xfrm>
            <a:off x="674489" y="7085052"/>
            <a:ext cx="7795022" cy="61674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428"/>
              </a:lnSpc>
              <a:buNone/>
            </a:pPr>
            <a:r>
              <a:rPr lang="en-US" sz="1518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 equipe de desenvolvimento é composta pelos desenvolvedores responsáveis por implementar a interface e o banco de dados.</a:t>
            </a:r>
            <a:endParaRPr lang="en-US" sz="1518" dirty="0"/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54C831E7-B272-4A98-8313-8AAB0265BE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70161" y="0"/>
            <a:ext cx="5560239" cy="823902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268641" y="614720"/>
            <a:ext cx="5587841" cy="69842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Product Backlog</a:t>
            </a:r>
            <a:endParaRPr lang="en-US" sz="4400" dirty="0"/>
          </a:p>
        </p:txBody>
      </p:sp>
      <p:sp>
        <p:nvSpPr>
          <p:cNvPr id="6" name="Shape 3"/>
          <p:cNvSpPr/>
          <p:nvPr/>
        </p:nvSpPr>
        <p:spPr>
          <a:xfrm>
            <a:off x="6268641" y="1899642"/>
            <a:ext cx="502801" cy="502801"/>
          </a:xfrm>
          <a:prstGeom prst="roundRect">
            <a:avLst>
              <a:gd name="adj" fmla="val 18671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457355" y="1983343"/>
            <a:ext cx="125373" cy="33528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40"/>
              </a:lnSpc>
              <a:buNone/>
            </a:pPr>
            <a:r>
              <a:rPr lang="en-US" sz="2640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1</a:t>
            </a:r>
            <a:endParaRPr lang="en-US" sz="2640" dirty="0"/>
          </a:p>
        </p:txBody>
      </p:sp>
      <p:sp>
        <p:nvSpPr>
          <p:cNvPr id="8" name="Text 5"/>
          <p:cNvSpPr/>
          <p:nvPr/>
        </p:nvSpPr>
        <p:spPr>
          <a:xfrm>
            <a:off x="6994922" y="1899642"/>
            <a:ext cx="2951798" cy="69842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Autenticação e Autorização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6994922" y="2732127"/>
            <a:ext cx="2951798" cy="178772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16"/>
              </a:lnSpc>
              <a:buNone/>
            </a:pPr>
            <a:r>
              <a:rPr lang="en-US" sz="176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 sistema deve permitir o login seguro para administradores e clientes, com controle de acesso para cada perfil.</a:t>
            </a:r>
            <a:endParaRPr lang="en-US" sz="1760" dirty="0"/>
          </a:p>
        </p:txBody>
      </p:sp>
      <p:sp>
        <p:nvSpPr>
          <p:cNvPr id="10" name="Shape 7"/>
          <p:cNvSpPr/>
          <p:nvPr/>
        </p:nvSpPr>
        <p:spPr>
          <a:xfrm>
            <a:off x="10170200" y="1899642"/>
            <a:ext cx="502801" cy="502801"/>
          </a:xfrm>
          <a:prstGeom prst="roundRect">
            <a:avLst>
              <a:gd name="adj" fmla="val 18671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336173" y="1983343"/>
            <a:ext cx="170855" cy="33528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40"/>
              </a:lnSpc>
              <a:buNone/>
            </a:pPr>
            <a:r>
              <a:rPr lang="en-US" sz="2640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2</a:t>
            </a:r>
            <a:endParaRPr lang="en-US" sz="2640" dirty="0"/>
          </a:p>
        </p:txBody>
      </p:sp>
      <p:sp>
        <p:nvSpPr>
          <p:cNvPr id="12" name="Text 9"/>
          <p:cNvSpPr/>
          <p:nvPr/>
        </p:nvSpPr>
        <p:spPr>
          <a:xfrm>
            <a:off x="10896481" y="1899642"/>
            <a:ext cx="2793921" cy="34921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Cadastro de Clientes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10896481" y="2382917"/>
            <a:ext cx="2951798" cy="178772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16"/>
              </a:lnSpc>
              <a:buNone/>
            </a:pPr>
            <a:r>
              <a:rPr lang="en-US" sz="176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Clientes podem se cadastrar no sistema, fornecendo suas informações pessoais e preferências.</a:t>
            </a:r>
            <a:endParaRPr lang="en-US" sz="1760" dirty="0"/>
          </a:p>
        </p:txBody>
      </p:sp>
      <p:sp>
        <p:nvSpPr>
          <p:cNvPr id="14" name="Shape 11"/>
          <p:cNvSpPr/>
          <p:nvPr/>
        </p:nvSpPr>
        <p:spPr>
          <a:xfrm>
            <a:off x="6268641" y="4994672"/>
            <a:ext cx="502801" cy="502801"/>
          </a:xfrm>
          <a:prstGeom prst="roundRect">
            <a:avLst>
              <a:gd name="adj" fmla="val 18671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6438186" y="5078373"/>
            <a:ext cx="163711" cy="33528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40"/>
              </a:lnSpc>
              <a:buNone/>
            </a:pPr>
            <a:r>
              <a:rPr lang="en-US" sz="2640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3</a:t>
            </a:r>
            <a:endParaRPr lang="en-US" sz="2640" dirty="0"/>
          </a:p>
        </p:txBody>
      </p:sp>
      <p:sp>
        <p:nvSpPr>
          <p:cNvPr id="16" name="Text 13"/>
          <p:cNvSpPr/>
          <p:nvPr/>
        </p:nvSpPr>
        <p:spPr>
          <a:xfrm>
            <a:off x="6994922" y="4994672"/>
            <a:ext cx="2793921" cy="34921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Sistema de Reservas</a:t>
            </a:r>
            <a:endParaRPr lang="en-US" sz="2200" dirty="0"/>
          </a:p>
        </p:txBody>
      </p:sp>
      <p:sp>
        <p:nvSpPr>
          <p:cNvPr id="17" name="Text 14"/>
          <p:cNvSpPr/>
          <p:nvPr/>
        </p:nvSpPr>
        <p:spPr>
          <a:xfrm>
            <a:off x="6994922" y="5477947"/>
            <a:ext cx="2951798" cy="143017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16"/>
              </a:lnSpc>
              <a:buNone/>
            </a:pPr>
            <a:r>
              <a:rPr lang="en-US" sz="176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 sistema deve permitir que clientes façam reservas, com opções de data, hora e número de pessoas.</a:t>
            </a:r>
            <a:endParaRPr lang="en-US" sz="1760" dirty="0"/>
          </a:p>
        </p:txBody>
      </p:sp>
      <p:sp>
        <p:nvSpPr>
          <p:cNvPr id="18" name="Shape 15"/>
          <p:cNvSpPr/>
          <p:nvPr/>
        </p:nvSpPr>
        <p:spPr>
          <a:xfrm>
            <a:off x="10170200" y="4994672"/>
            <a:ext cx="502801" cy="502801"/>
          </a:xfrm>
          <a:prstGeom prst="roundRect">
            <a:avLst>
              <a:gd name="adj" fmla="val 18671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19" name="Text 16"/>
          <p:cNvSpPr/>
          <p:nvPr/>
        </p:nvSpPr>
        <p:spPr>
          <a:xfrm>
            <a:off x="10331172" y="5078373"/>
            <a:ext cx="180737" cy="33528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40"/>
              </a:lnSpc>
              <a:buNone/>
            </a:pPr>
            <a:r>
              <a:rPr lang="en-US" sz="2640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4</a:t>
            </a:r>
            <a:endParaRPr lang="en-US" sz="2640" dirty="0"/>
          </a:p>
        </p:txBody>
      </p:sp>
      <p:sp>
        <p:nvSpPr>
          <p:cNvPr id="20" name="Text 17"/>
          <p:cNvSpPr/>
          <p:nvPr/>
        </p:nvSpPr>
        <p:spPr>
          <a:xfrm>
            <a:off x="10896481" y="4994672"/>
            <a:ext cx="2951798" cy="69842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Gerenciamento de Reservas</a:t>
            </a:r>
            <a:endParaRPr lang="en-US" sz="2200" dirty="0"/>
          </a:p>
        </p:txBody>
      </p:sp>
      <p:sp>
        <p:nvSpPr>
          <p:cNvPr id="21" name="Text 18"/>
          <p:cNvSpPr/>
          <p:nvPr/>
        </p:nvSpPr>
        <p:spPr>
          <a:xfrm>
            <a:off x="10896481" y="5827157"/>
            <a:ext cx="2951798" cy="178772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16"/>
              </a:lnSpc>
              <a:buNone/>
            </a:pPr>
            <a:r>
              <a:rPr lang="en-US" sz="176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Administradores podem visualizar, gerenciar e editar reservas, além de receber notificações sobre novas reservas.</a:t>
            </a:r>
            <a:endParaRPr lang="en-US" sz="176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93790" y="1881426"/>
            <a:ext cx="5670590" cy="7087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581"/>
              </a:lnSpc>
              <a:buNone/>
            </a:pPr>
            <a:r>
              <a:rPr lang="en-US" sz="4465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Banco de Dados</a:t>
            </a:r>
            <a:endParaRPr lang="en-US" sz="4465" dirty="0"/>
          </a:p>
        </p:txBody>
      </p:sp>
      <p:sp>
        <p:nvSpPr>
          <p:cNvPr id="6" name="Shape 3"/>
          <p:cNvSpPr/>
          <p:nvPr/>
        </p:nvSpPr>
        <p:spPr>
          <a:xfrm>
            <a:off x="793790" y="2930366"/>
            <a:ext cx="7556421" cy="3417808"/>
          </a:xfrm>
          <a:prstGeom prst="roundRect">
            <a:avLst>
              <a:gd name="adj" fmla="val 2787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7" name="Shape 4"/>
          <p:cNvSpPr/>
          <p:nvPr/>
        </p:nvSpPr>
        <p:spPr>
          <a:xfrm>
            <a:off x="801410" y="2937986"/>
            <a:ext cx="75411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8" name="Text 5"/>
          <p:cNvSpPr/>
          <p:nvPr/>
        </p:nvSpPr>
        <p:spPr>
          <a:xfrm>
            <a:off x="1028224" y="3081695"/>
            <a:ext cx="3313152" cy="3629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Tabelas</a:t>
            </a:r>
            <a:endParaRPr lang="en-US" sz="1786" dirty="0"/>
          </a:p>
        </p:txBody>
      </p:sp>
      <p:sp>
        <p:nvSpPr>
          <p:cNvPr id="9" name="Text 6"/>
          <p:cNvSpPr/>
          <p:nvPr/>
        </p:nvSpPr>
        <p:spPr>
          <a:xfrm>
            <a:off x="4802624" y="3081695"/>
            <a:ext cx="3313152" cy="3629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Descrição</a:t>
            </a:r>
            <a:endParaRPr lang="en-US" sz="1786" dirty="0"/>
          </a:p>
        </p:txBody>
      </p:sp>
      <p:sp>
        <p:nvSpPr>
          <p:cNvPr id="10" name="Shape 7"/>
          <p:cNvSpPr/>
          <p:nvPr/>
        </p:nvSpPr>
        <p:spPr>
          <a:xfrm>
            <a:off x="801410" y="3588306"/>
            <a:ext cx="7541181" cy="137612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1" name="Text 8"/>
          <p:cNvSpPr/>
          <p:nvPr/>
        </p:nvSpPr>
        <p:spPr>
          <a:xfrm>
            <a:off x="1028224" y="3732014"/>
            <a:ext cx="3313152" cy="3629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Usuários</a:t>
            </a:r>
            <a:endParaRPr lang="en-US" sz="1786" dirty="0"/>
          </a:p>
        </p:txBody>
      </p:sp>
      <p:sp>
        <p:nvSpPr>
          <p:cNvPr id="12" name="Text 9"/>
          <p:cNvSpPr/>
          <p:nvPr/>
        </p:nvSpPr>
        <p:spPr>
          <a:xfrm>
            <a:off x="4802624" y="3732014"/>
            <a:ext cx="3313152" cy="10887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Armazena informações de administradores, funcionários e clientes.</a:t>
            </a:r>
            <a:endParaRPr lang="en-US" sz="1786" dirty="0"/>
          </a:p>
        </p:txBody>
      </p:sp>
      <p:sp>
        <p:nvSpPr>
          <p:cNvPr id="13" name="Shape 10"/>
          <p:cNvSpPr/>
          <p:nvPr/>
        </p:nvSpPr>
        <p:spPr>
          <a:xfrm>
            <a:off x="801410" y="4964430"/>
            <a:ext cx="7541181" cy="137612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4" name="Text 11"/>
          <p:cNvSpPr/>
          <p:nvPr/>
        </p:nvSpPr>
        <p:spPr>
          <a:xfrm>
            <a:off x="1028224" y="5108138"/>
            <a:ext cx="3313152" cy="3629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Reservas</a:t>
            </a:r>
            <a:endParaRPr lang="en-US" sz="1786" dirty="0"/>
          </a:p>
        </p:txBody>
      </p:sp>
      <p:sp>
        <p:nvSpPr>
          <p:cNvPr id="15" name="Text 12"/>
          <p:cNvSpPr/>
          <p:nvPr/>
        </p:nvSpPr>
        <p:spPr>
          <a:xfrm>
            <a:off x="4802624" y="5108138"/>
            <a:ext cx="3313152" cy="10887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Armazena detalhes de cada reserva, como data, hora, número de pessoas e status.</a:t>
            </a:r>
            <a:endParaRPr lang="en-US" sz="1786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69620" y="606504"/>
            <a:ext cx="5508903" cy="68711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11"/>
              </a:lnSpc>
              <a:buNone/>
            </a:pPr>
            <a:r>
              <a:rPr lang="en-US" sz="4329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Planejamento do Sprint</a:t>
            </a:r>
            <a:endParaRPr lang="en-US" sz="4329" dirty="0"/>
          </a:p>
        </p:txBody>
      </p:sp>
      <p:sp>
        <p:nvSpPr>
          <p:cNvPr id="6" name="Shape 3"/>
          <p:cNvSpPr/>
          <p:nvPr/>
        </p:nvSpPr>
        <p:spPr>
          <a:xfrm>
            <a:off x="1084183" y="1623417"/>
            <a:ext cx="30480" cy="5999559"/>
          </a:xfrm>
          <a:prstGeom prst="roundRect">
            <a:avLst>
              <a:gd name="adj" fmla="val 303018"/>
            </a:avLst>
          </a:prstGeom>
          <a:solidFill>
            <a:srgbClr val="D1C8C6"/>
          </a:solidFill>
          <a:ln/>
        </p:spPr>
      </p:sp>
      <p:sp>
        <p:nvSpPr>
          <p:cNvPr id="7" name="Shape 4"/>
          <p:cNvSpPr/>
          <p:nvPr/>
        </p:nvSpPr>
        <p:spPr>
          <a:xfrm>
            <a:off x="1316295" y="2102763"/>
            <a:ext cx="769620" cy="30480"/>
          </a:xfrm>
          <a:prstGeom prst="roundRect">
            <a:avLst>
              <a:gd name="adj" fmla="val 303018"/>
            </a:avLst>
          </a:prstGeom>
          <a:solidFill>
            <a:srgbClr val="D1C8C6"/>
          </a:solidFill>
          <a:ln/>
        </p:spPr>
      </p:sp>
      <p:sp>
        <p:nvSpPr>
          <p:cNvPr id="8" name="Shape 5"/>
          <p:cNvSpPr/>
          <p:nvPr/>
        </p:nvSpPr>
        <p:spPr>
          <a:xfrm>
            <a:off x="852071" y="1870710"/>
            <a:ext cx="494705" cy="494705"/>
          </a:xfrm>
          <a:prstGeom prst="roundRect">
            <a:avLst>
              <a:gd name="adj" fmla="val 18670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037689" y="1953101"/>
            <a:ext cx="123349" cy="3298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597"/>
              </a:lnSpc>
              <a:buNone/>
            </a:pPr>
            <a:r>
              <a:rPr lang="en-US" sz="2597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1</a:t>
            </a:r>
            <a:endParaRPr lang="en-US" sz="2597" dirty="0"/>
          </a:p>
        </p:txBody>
      </p:sp>
      <p:sp>
        <p:nvSpPr>
          <p:cNvPr id="10" name="Text 7"/>
          <p:cNvSpPr/>
          <p:nvPr/>
        </p:nvSpPr>
        <p:spPr>
          <a:xfrm>
            <a:off x="2308860" y="1843207"/>
            <a:ext cx="2748796" cy="34361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06"/>
              </a:lnSpc>
              <a:buNone/>
            </a:pPr>
            <a:r>
              <a:rPr lang="en-US" sz="2164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Sprint 1</a:t>
            </a:r>
            <a:endParaRPr lang="en-US" sz="2164" dirty="0"/>
          </a:p>
        </p:txBody>
      </p:sp>
      <p:sp>
        <p:nvSpPr>
          <p:cNvPr id="11" name="Text 8"/>
          <p:cNvSpPr/>
          <p:nvPr/>
        </p:nvSpPr>
        <p:spPr>
          <a:xfrm>
            <a:off x="2308860" y="2318742"/>
            <a:ext cx="6065520" cy="105548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70"/>
              </a:lnSpc>
              <a:buNone/>
            </a:pPr>
            <a:r>
              <a:rPr lang="en-US" sz="1732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Foco no desenvolvimento inicial, incluindo a configuração do ambiente, criação do banco de dados e implementação do sistema de cadastro e login.</a:t>
            </a:r>
            <a:endParaRPr lang="en-US" sz="1732" dirty="0"/>
          </a:p>
        </p:txBody>
      </p:sp>
      <p:sp>
        <p:nvSpPr>
          <p:cNvPr id="12" name="Shape 9"/>
          <p:cNvSpPr/>
          <p:nvPr/>
        </p:nvSpPr>
        <p:spPr>
          <a:xfrm>
            <a:off x="1316295" y="4293156"/>
            <a:ext cx="769620" cy="30480"/>
          </a:xfrm>
          <a:prstGeom prst="roundRect">
            <a:avLst>
              <a:gd name="adj" fmla="val 303018"/>
            </a:avLst>
          </a:prstGeom>
          <a:solidFill>
            <a:srgbClr val="D1C8C6"/>
          </a:solidFill>
          <a:ln/>
        </p:spPr>
      </p:sp>
      <p:sp>
        <p:nvSpPr>
          <p:cNvPr id="13" name="Shape 10"/>
          <p:cNvSpPr/>
          <p:nvPr/>
        </p:nvSpPr>
        <p:spPr>
          <a:xfrm>
            <a:off x="852071" y="4061103"/>
            <a:ext cx="494705" cy="494705"/>
          </a:xfrm>
          <a:prstGeom prst="roundRect">
            <a:avLst>
              <a:gd name="adj" fmla="val 18670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1015305" y="4143494"/>
            <a:ext cx="168116" cy="3298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597"/>
              </a:lnSpc>
              <a:buNone/>
            </a:pPr>
            <a:r>
              <a:rPr lang="en-US" sz="2597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2</a:t>
            </a:r>
            <a:endParaRPr lang="en-US" sz="2597" dirty="0"/>
          </a:p>
        </p:txBody>
      </p:sp>
      <p:sp>
        <p:nvSpPr>
          <p:cNvPr id="15" name="Text 12"/>
          <p:cNvSpPr/>
          <p:nvPr/>
        </p:nvSpPr>
        <p:spPr>
          <a:xfrm>
            <a:off x="2308860" y="4033599"/>
            <a:ext cx="2748796" cy="34361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06"/>
              </a:lnSpc>
              <a:buNone/>
            </a:pPr>
            <a:r>
              <a:rPr lang="en-US" sz="2164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Sprint 2</a:t>
            </a:r>
            <a:endParaRPr lang="en-US" sz="2164" dirty="0"/>
          </a:p>
        </p:txBody>
      </p:sp>
      <p:sp>
        <p:nvSpPr>
          <p:cNvPr id="16" name="Text 13"/>
          <p:cNvSpPr/>
          <p:nvPr/>
        </p:nvSpPr>
        <p:spPr>
          <a:xfrm>
            <a:off x="2308860" y="4509135"/>
            <a:ext cx="6065520" cy="105548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70"/>
              </a:lnSpc>
              <a:buNone/>
            </a:pPr>
            <a:r>
              <a:rPr lang="en-US" sz="1732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Implementação do sistema de reservas, com funcionalidades para administradores visualizarem e gerenciarem reservas.</a:t>
            </a:r>
            <a:endParaRPr lang="en-US" sz="1732" dirty="0"/>
          </a:p>
        </p:txBody>
      </p:sp>
      <p:sp>
        <p:nvSpPr>
          <p:cNvPr id="17" name="Shape 14"/>
          <p:cNvSpPr/>
          <p:nvPr/>
        </p:nvSpPr>
        <p:spPr>
          <a:xfrm>
            <a:off x="1316295" y="6483548"/>
            <a:ext cx="769620" cy="30480"/>
          </a:xfrm>
          <a:prstGeom prst="roundRect">
            <a:avLst>
              <a:gd name="adj" fmla="val 303018"/>
            </a:avLst>
          </a:prstGeom>
          <a:solidFill>
            <a:srgbClr val="D1C8C6"/>
          </a:solidFill>
          <a:ln/>
        </p:spPr>
      </p:sp>
      <p:sp>
        <p:nvSpPr>
          <p:cNvPr id="18" name="Shape 15"/>
          <p:cNvSpPr/>
          <p:nvPr/>
        </p:nvSpPr>
        <p:spPr>
          <a:xfrm>
            <a:off x="852071" y="6251496"/>
            <a:ext cx="494705" cy="494705"/>
          </a:xfrm>
          <a:prstGeom prst="roundRect">
            <a:avLst>
              <a:gd name="adj" fmla="val 18670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19" name="Text 16"/>
          <p:cNvSpPr/>
          <p:nvPr/>
        </p:nvSpPr>
        <p:spPr>
          <a:xfrm>
            <a:off x="1018877" y="6333887"/>
            <a:ext cx="161092" cy="3298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597"/>
              </a:lnSpc>
              <a:buNone/>
            </a:pPr>
            <a:r>
              <a:rPr lang="en-US" sz="2597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3</a:t>
            </a:r>
            <a:endParaRPr lang="en-US" sz="2597" dirty="0"/>
          </a:p>
        </p:txBody>
      </p:sp>
      <p:sp>
        <p:nvSpPr>
          <p:cNvPr id="20" name="Text 17"/>
          <p:cNvSpPr/>
          <p:nvPr/>
        </p:nvSpPr>
        <p:spPr>
          <a:xfrm>
            <a:off x="2308860" y="6223992"/>
            <a:ext cx="2748796" cy="34361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06"/>
              </a:lnSpc>
              <a:buNone/>
            </a:pPr>
            <a:r>
              <a:rPr lang="en-US" sz="2164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Testes e Finalização</a:t>
            </a:r>
            <a:endParaRPr lang="en-US" sz="2164" dirty="0"/>
          </a:p>
        </p:txBody>
      </p:sp>
      <p:sp>
        <p:nvSpPr>
          <p:cNvPr id="21" name="Text 18"/>
          <p:cNvSpPr/>
          <p:nvPr/>
        </p:nvSpPr>
        <p:spPr>
          <a:xfrm>
            <a:off x="2308860" y="6699528"/>
            <a:ext cx="6065520" cy="70365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70"/>
              </a:lnSpc>
              <a:buNone/>
            </a:pPr>
            <a:r>
              <a:rPr lang="en-US" sz="1732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Realização de testes completos, correções finais e preparação para a entrega do sistema.</a:t>
            </a:r>
            <a:endParaRPr lang="en-US" sz="1732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280190" y="2573893"/>
            <a:ext cx="5670590" cy="7087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581"/>
              </a:lnSpc>
              <a:buNone/>
            </a:pPr>
            <a:r>
              <a:rPr lang="en-US" sz="4465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Reuniões Diárias</a:t>
            </a:r>
            <a:endParaRPr lang="en-US" sz="4465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3622834"/>
            <a:ext cx="1134070" cy="203275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754422" y="3849648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1"/>
              </a:lnSpc>
              <a:buNone/>
            </a:pPr>
            <a:r>
              <a:rPr lang="en-US" sz="2233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Daily Scrum</a:t>
            </a:r>
            <a:endParaRPr lang="en-US" sz="2233" dirty="0"/>
          </a:p>
        </p:txBody>
      </p:sp>
      <p:sp>
        <p:nvSpPr>
          <p:cNvPr id="8" name="Text 4"/>
          <p:cNvSpPr/>
          <p:nvPr/>
        </p:nvSpPr>
        <p:spPr>
          <a:xfrm>
            <a:off x="7754422" y="4340066"/>
            <a:ext cx="6082189" cy="10887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858"/>
              </a:lnSpc>
              <a:buNone/>
            </a:pPr>
            <a:r>
              <a:rPr lang="en-US" sz="1786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Reuniões diárias rápidas para discutir o progresso do trabalho, identificar obstáculos e garantir o bom andamento das sprints.</a:t>
            </a:r>
            <a:endParaRPr lang="en-US" sz="1786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sp>
        <p:nvSpPr>
          <p:cNvPr id="4" name="Text 2"/>
          <p:cNvSpPr/>
          <p:nvPr/>
        </p:nvSpPr>
        <p:spPr>
          <a:xfrm>
            <a:off x="793790" y="2539960"/>
            <a:ext cx="5670590" cy="7087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581"/>
              </a:lnSpc>
              <a:buNone/>
            </a:pPr>
            <a:r>
              <a:rPr lang="en-US" sz="4465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Revisão e Retrospectiva</a:t>
            </a:r>
            <a:endParaRPr lang="en-US" sz="4465" dirty="0"/>
          </a:p>
        </p:txBody>
      </p:sp>
      <p:sp>
        <p:nvSpPr>
          <p:cNvPr id="5" name="Text 3"/>
          <p:cNvSpPr/>
          <p:nvPr/>
        </p:nvSpPr>
        <p:spPr>
          <a:xfrm>
            <a:off x="793790" y="3815715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1"/>
              </a:lnSpc>
              <a:buNone/>
            </a:pPr>
            <a:r>
              <a:rPr lang="en-US" sz="2233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Sprint Review</a:t>
            </a:r>
            <a:endParaRPr lang="en-US" sz="2233" dirty="0"/>
          </a:p>
        </p:txBody>
      </p:sp>
      <p:sp>
        <p:nvSpPr>
          <p:cNvPr id="6" name="Text 4"/>
          <p:cNvSpPr/>
          <p:nvPr/>
        </p:nvSpPr>
        <p:spPr>
          <a:xfrm>
            <a:off x="793790" y="4396859"/>
            <a:ext cx="6244709" cy="10887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Apresentação do trabalho concluído na sprint, coletando feedback do Product Owner e da equipe sobre o progresso e o funcionamento do sistema.</a:t>
            </a:r>
            <a:endParaRPr lang="en-US" sz="1786" dirty="0"/>
          </a:p>
        </p:txBody>
      </p:sp>
      <p:sp>
        <p:nvSpPr>
          <p:cNvPr id="7" name="Text 5"/>
          <p:cNvSpPr/>
          <p:nvPr/>
        </p:nvSpPr>
        <p:spPr>
          <a:xfrm>
            <a:off x="7599521" y="3815715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1"/>
              </a:lnSpc>
              <a:buNone/>
            </a:pPr>
            <a:r>
              <a:rPr lang="en-US" sz="2233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Sprint Retrospective</a:t>
            </a:r>
            <a:endParaRPr lang="en-US" sz="2233" dirty="0"/>
          </a:p>
        </p:txBody>
      </p:sp>
      <p:sp>
        <p:nvSpPr>
          <p:cNvPr id="8" name="Text 6"/>
          <p:cNvSpPr/>
          <p:nvPr/>
        </p:nvSpPr>
        <p:spPr>
          <a:xfrm>
            <a:off x="7599521" y="4396859"/>
            <a:ext cx="6244709" cy="10887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Discussão sobre o que funcionou bem e o que pode ser melhorado na próxima sprint, buscando melhorias no processo e na equipe.</a:t>
            </a:r>
            <a:endParaRPr lang="en-US" sz="1786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280190" y="1663303"/>
            <a:ext cx="5670590" cy="7087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581"/>
              </a:lnSpc>
              <a:buNone/>
            </a:pPr>
            <a:r>
              <a:rPr lang="en-US" sz="4465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Entregas e Tecnologias</a:t>
            </a:r>
            <a:endParaRPr lang="en-US" sz="4465" dirty="0"/>
          </a:p>
        </p:txBody>
      </p:sp>
      <p:sp>
        <p:nvSpPr>
          <p:cNvPr id="6" name="Shape 3"/>
          <p:cNvSpPr/>
          <p:nvPr/>
        </p:nvSpPr>
        <p:spPr>
          <a:xfrm>
            <a:off x="6280190" y="2712244"/>
            <a:ext cx="3664863" cy="3853934"/>
          </a:xfrm>
          <a:prstGeom prst="roundRect">
            <a:avLst>
              <a:gd name="adj" fmla="val 2599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514624" y="2946678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1"/>
              </a:lnSpc>
              <a:buNone/>
            </a:pPr>
            <a:r>
              <a:rPr lang="en-US" sz="2233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Entregas Incrementais</a:t>
            </a:r>
            <a:endParaRPr lang="en-US" sz="2233" dirty="0"/>
          </a:p>
        </p:txBody>
      </p:sp>
      <p:sp>
        <p:nvSpPr>
          <p:cNvPr id="8" name="Text 5"/>
          <p:cNvSpPr/>
          <p:nvPr/>
        </p:nvSpPr>
        <p:spPr>
          <a:xfrm>
            <a:off x="6514624" y="3437096"/>
            <a:ext cx="3195995" cy="217741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 sistema será entregue em incrementos funcionais ao final de cada sprint, permitindo que o Product Owner avalie o progresso e ajuste as prioridades.</a:t>
            </a:r>
            <a:endParaRPr lang="en-US" sz="1786" dirty="0"/>
          </a:p>
        </p:txBody>
      </p:sp>
      <p:sp>
        <p:nvSpPr>
          <p:cNvPr id="9" name="Shape 6"/>
          <p:cNvSpPr/>
          <p:nvPr/>
        </p:nvSpPr>
        <p:spPr>
          <a:xfrm>
            <a:off x="10171867" y="2712244"/>
            <a:ext cx="3664863" cy="3853934"/>
          </a:xfrm>
          <a:prstGeom prst="roundRect">
            <a:avLst>
              <a:gd name="adj" fmla="val 2599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10406301" y="2946678"/>
            <a:ext cx="3195995" cy="7086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1"/>
              </a:lnSpc>
              <a:buNone/>
            </a:pPr>
            <a:r>
              <a:rPr lang="en-US" sz="2233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Tecnologias e Ferramentas</a:t>
            </a:r>
            <a:endParaRPr lang="en-US" sz="2233" dirty="0"/>
          </a:p>
        </p:txBody>
      </p:sp>
      <p:sp>
        <p:nvSpPr>
          <p:cNvPr id="11" name="Text 8"/>
          <p:cNvSpPr/>
          <p:nvPr/>
        </p:nvSpPr>
        <p:spPr>
          <a:xfrm>
            <a:off x="10406301" y="3791426"/>
            <a:ext cx="3195995" cy="254031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 sistema será desenvolvido utilizando Java para a interface e um banco de dados relacional como MySQL ou PostgreSQL, com base nas necessidades e habilidades da equipe.</a:t>
            </a:r>
            <a:endParaRPr lang="en-US" sz="1786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</TotalTime>
  <Words>451</Words>
  <Application>Microsoft Office PowerPoint</Application>
  <PresentationFormat>Personalizar</PresentationFormat>
  <Paragraphs>60</Paragraphs>
  <Slides>8</Slides>
  <Notes>8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8</vt:i4>
      </vt:variant>
    </vt:vector>
  </HeadingPairs>
  <TitlesOfParts>
    <vt:vector size="13" baseType="lpstr">
      <vt:lpstr>Arial</vt:lpstr>
      <vt:lpstr>Calibri</vt:lpstr>
      <vt:lpstr>Crimson Pro</vt:lpstr>
      <vt:lpstr>Open Sans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CAMARGO</cp:lastModifiedBy>
  <cp:revision>3</cp:revision>
  <dcterms:created xsi:type="dcterms:W3CDTF">2024-08-21T12:27:31Z</dcterms:created>
  <dcterms:modified xsi:type="dcterms:W3CDTF">2024-08-21T13:00:40Z</dcterms:modified>
</cp:coreProperties>
</file>